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6858000" cy="10287000"/>
  <p:notesSz cx="102870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47472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spc="40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NEXTROCK INVESTMENT GROUP</a:t>
            </a:r>
            <a:endParaRPr lang="en-US" sz="700" dirty="0"/>
          </a:p>
        </p:txBody>
      </p:sp>
      <p:sp>
        <p:nvSpPr>
          <p:cNvPr id="3" name="Shape 1"/>
          <p:cNvSpPr/>
          <p:nvPr/>
        </p:nvSpPr>
        <p:spPr>
          <a:xfrm>
            <a:off x="411480" y="585216"/>
            <a:ext cx="6035040" cy="7315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1005840"/>
            <a:ext cx="3200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</a:t>
            </a:r>
            <a:endParaRPr lang="en-US" sz="22000" dirty="0"/>
          </a:p>
        </p:txBody>
      </p:sp>
      <p:sp>
        <p:nvSpPr>
          <p:cNvPr id="5" name="Text 3"/>
          <p:cNvSpPr/>
          <p:nvPr/>
        </p:nvSpPr>
        <p:spPr>
          <a:xfrm>
            <a:off x="1645920" y="2103120"/>
            <a:ext cx="3200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0" dirty="0">
                <a:solidFill>
                  <a:srgbClr val="111111"/>
                </a:solidFill>
                <a:latin typeface="Saira Stencil One" pitchFamily="34" charset="0"/>
                <a:ea typeface="Saira Stencil One" pitchFamily="34" charset="-122"/>
                <a:cs typeface="Saira Stencil One" pitchFamily="34" charset="-120"/>
              </a:rPr>
              <a:t>X</a:t>
            </a:r>
            <a:endParaRPr lang="en-US" sz="18000" dirty="0"/>
          </a:p>
        </p:txBody>
      </p:sp>
      <p:sp>
        <p:nvSpPr>
          <p:cNvPr id="6" name="Shape 4"/>
          <p:cNvSpPr/>
          <p:nvPr/>
        </p:nvSpPr>
        <p:spPr>
          <a:xfrm>
            <a:off x="411480" y="6035040"/>
            <a:ext cx="1645920" cy="7315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6172200"/>
            <a:ext cx="60350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2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AS SEEN</a:t>
            </a:r>
            <a:endParaRPr lang="en-US" sz="5200" dirty="0"/>
          </a:p>
          <a:p>
            <a:pPr algn="l" indent="0" marL="0">
              <a:buNone/>
            </a:pPr>
            <a:r>
              <a:rPr lang="en-US" sz="52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IN PRESS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411480" y="7790688"/>
            <a:ext cx="6035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30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MEDIA COVERAGE COMPENDIUM  ·  2025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411480" y="8183880"/>
            <a:ext cx="6035040" cy="7315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8293608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00" spc="200" kern="0" dirty="0">
                <a:solidFill>
                  <a:srgbClr val="444444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CONFIDENTIAL  ·  FOR AUTHORIZED DISTRIBUTION ONLY</a:t>
            </a:r>
            <a:endParaRPr lang="en-US" sz="600" dirty="0"/>
          </a:p>
        </p:txBody>
      </p:sp>
      <p:sp>
        <p:nvSpPr>
          <p:cNvPr id="11" name="Text 9"/>
          <p:cNvSpPr/>
          <p:nvPr/>
        </p:nvSpPr>
        <p:spPr>
          <a:xfrm>
            <a:off x="411480" y="8759952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50" kern="0" dirty="0">
                <a:solidFill>
                  <a:srgbClr val="2A2A2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NIKKEI</a:t>
            </a:r>
            <a:endParaRPr lang="en-US" sz="650" dirty="0"/>
          </a:p>
        </p:txBody>
      </p:sp>
      <p:sp>
        <p:nvSpPr>
          <p:cNvPr id="12" name="Text 10"/>
          <p:cNvSpPr/>
          <p:nvPr/>
        </p:nvSpPr>
        <p:spPr>
          <a:xfrm>
            <a:off x="1965960" y="8759952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50" kern="0" dirty="0">
                <a:solidFill>
                  <a:srgbClr val="2A2A2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FINANCIAL TIMES</a:t>
            </a:r>
            <a:endParaRPr lang="en-US" sz="650" dirty="0"/>
          </a:p>
        </p:txBody>
      </p:sp>
      <p:sp>
        <p:nvSpPr>
          <p:cNvPr id="13" name="Text 11"/>
          <p:cNvSpPr/>
          <p:nvPr/>
        </p:nvSpPr>
        <p:spPr>
          <a:xfrm>
            <a:off x="3520440" y="8759952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50" kern="0" dirty="0">
                <a:solidFill>
                  <a:srgbClr val="2A2A2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BLOOMBERG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5074920" y="8759952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50" kern="0" dirty="0">
                <a:solidFill>
                  <a:srgbClr val="2A2A2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VOGUE JAPAN</a:t>
            </a:r>
            <a:endParaRPr lang="en-US" sz="650" dirty="0"/>
          </a:p>
        </p:txBody>
      </p:sp>
      <p:sp>
        <p:nvSpPr>
          <p:cNvPr id="15" name="Text 13"/>
          <p:cNvSpPr/>
          <p:nvPr/>
        </p:nvSpPr>
        <p:spPr>
          <a:xfrm>
            <a:off x="411480" y="9875520"/>
            <a:ext cx="6035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00" spc="20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2025  ·  NEXTROCK / SVCV</a:t>
            </a:r>
            <a:endParaRPr lang="en-US" sz="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E5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1371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9951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2179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4173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406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1945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9718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8862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7490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1089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262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331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3035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554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807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77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8580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635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-777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412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-1554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189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-2331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0" y="0"/>
            <a:ext cx="6858000" cy="169164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11480" y="164592"/>
            <a:ext cx="60350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PRESS</a:t>
            </a:r>
            <a:endParaRPr lang="en-US" sz="3400" dirty="0"/>
          </a:p>
          <a:p>
            <a:pPr algn="l" indent="0" marL="0">
              <a:buNone/>
            </a:pPr>
            <a:r>
              <a:rPr lang="en-US" sz="3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INDEX</a:t>
            </a:r>
            <a:endParaRPr lang="en-US" sz="3400" dirty="0"/>
          </a:p>
        </p:txBody>
      </p:sp>
      <p:sp>
        <p:nvSpPr>
          <p:cNvPr id="32" name="Text 30"/>
          <p:cNvSpPr/>
          <p:nvPr/>
        </p:nvSpPr>
        <p:spPr>
          <a:xfrm>
            <a:off x="411480" y="1353312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spc="2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FOUR PUBLICATIONS  ·  FOUR PERSPECTIVES</a:t>
            </a:r>
            <a:endParaRPr lang="en-US" sz="700" dirty="0"/>
          </a:p>
        </p:txBody>
      </p:sp>
      <p:sp>
        <p:nvSpPr>
          <p:cNvPr id="33" name="Shape 31"/>
          <p:cNvSpPr/>
          <p:nvPr/>
        </p:nvSpPr>
        <p:spPr>
          <a:xfrm>
            <a:off x="411480" y="1920240"/>
            <a:ext cx="6035040" cy="141732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11480" y="1920240"/>
            <a:ext cx="1325880" cy="347472"/>
          </a:xfrm>
          <a:prstGeom prst="rect">
            <a:avLst/>
          </a:prstGeom>
          <a:solidFill>
            <a:srgbClr val="111111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11480" y="1956816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NIKKEI</a:t>
            </a:r>
            <a:endParaRPr lang="en-US" sz="700" dirty="0"/>
          </a:p>
        </p:txBody>
      </p:sp>
      <p:sp>
        <p:nvSpPr>
          <p:cNvPr id="36" name="Text 34"/>
          <p:cNvSpPr/>
          <p:nvPr/>
        </p:nvSpPr>
        <p:spPr>
          <a:xfrm>
            <a:off x="5440680" y="1956816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15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SLIDE 03</a:t>
            </a:r>
            <a:endParaRPr lang="en-US" sz="700" dirty="0"/>
          </a:p>
        </p:txBody>
      </p:sp>
      <p:sp>
        <p:nvSpPr>
          <p:cNvPr id="37" name="Text 35"/>
          <p:cNvSpPr/>
          <p:nvPr/>
        </p:nvSpPr>
        <p:spPr>
          <a:xfrm>
            <a:off x="566928" y="2377440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Gen Z's First Super Conglomerate?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66928" y="2798064"/>
            <a:ext cx="5852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SVCV positions itself as the defining cultural holding company for the next generation — capital meets culture at scale.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411480" y="3493008"/>
            <a:ext cx="6035040" cy="141732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11480" y="3493008"/>
            <a:ext cx="1325880" cy="347472"/>
          </a:xfrm>
          <a:prstGeom prst="rect">
            <a:avLst/>
          </a:prstGeom>
          <a:solidFill>
            <a:srgbClr val="111111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11480" y="3529584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NIKKEI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5440680" y="3529584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15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SLIDE 04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566928" y="3950208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Kanōsei Wa: Japan's Second Chance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566928" y="4370832"/>
            <a:ext cx="5852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SVCV could restore Japan to global cultural dominance — a cross-border platform aligned with national growth strategies.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411480" y="5065776"/>
            <a:ext cx="6035040" cy="141732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11480" y="5065776"/>
            <a:ext cx="1325880" cy="347472"/>
          </a:xfrm>
          <a:prstGeom prst="rect">
            <a:avLst/>
          </a:prstGeom>
          <a:solidFill>
            <a:srgbClr val="111111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11480" y="5102352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FINANCIAL TIMES</a:t>
            </a:r>
            <a:endParaRPr lang="en-US" sz="700" dirty="0"/>
          </a:p>
        </p:txBody>
      </p:sp>
      <p:sp>
        <p:nvSpPr>
          <p:cNvPr id="48" name="Text 46"/>
          <p:cNvSpPr/>
          <p:nvPr/>
        </p:nvSpPr>
        <p:spPr>
          <a:xfrm>
            <a:off x="5440680" y="5102352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15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SLIDE 05</a:t>
            </a:r>
            <a:endParaRPr lang="en-US" sz="700" dirty="0"/>
          </a:p>
        </p:txBody>
      </p:sp>
      <p:sp>
        <p:nvSpPr>
          <p:cNvPr id="49" name="Text 47"/>
          <p:cNvSpPr/>
          <p:nvPr/>
        </p:nvSpPr>
        <p:spPr>
          <a:xfrm>
            <a:off x="566928" y="5522976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Insurance &amp; Cultural Platform Launch</a:t>
            </a:r>
            <a:endParaRPr lang="en-US" sz="1300" dirty="0"/>
          </a:p>
        </p:txBody>
      </p:sp>
      <p:sp>
        <p:nvSpPr>
          <p:cNvPr id="50" name="Text 48"/>
          <p:cNvSpPr/>
          <p:nvPr/>
        </p:nvSpPr>
        <p:spPr>
          <a:xfrm>
            <a:off x="566928" y="5943600"/>
            <a:ext cx="5852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NextRock &amp; Co. structures a Bermuda insurance platform and SVCV cultural holding — permanent capital meets operating scale.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411480" y="6638544"/>
            <a:ext cx="6035040" cy="141732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411480" y="6638544"/>
            <a:ext cx="1325880" cy="347472"/>
          </a:xfrm>
          <a:prstGeom prst="rect">
            <a:avLst/>
          </a:prstGeom>
          <a:solidFill>
            <a:srgbClr val="111111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667512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BLOOMBERG</a:t>
            </a:r>
            <a:endParaRPr lang="en-US" sz="700" dirty="0"/>
          </a:p>
        </p:txBody>
      </p:sp>
      <p:sp>
        <p:nvSpPr>
          <p:cNvPr id="54" name="Text 52"/>
          <p:cNvSpPr/>
          <p:nvPr/>
        </p:nvSpPr>
        <p:spPr>
          <a:xfrm>
            <a:off x="5440680" y="667512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15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SLIDE 06</a:t>
            </a:r>
            <a:endParaRPr lang="en-US" sz="700" dirty="0"/>
          </a:p>
        </p:txBody>
      </p:sp>
      <p:sp>
        <p:nvSpPr>
          <p:cNvPr id="55" name="Text 53"/>
          <p:cNvSpPr/>
          <p:nvPr/>
        </p:nvSpPr>
        <p:spPr>
          <a:xfrm>
            <a:off x="566928" y="7095744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Multi-Vehicle Funds &amp; Financial Engineering</a:t>
            </a:r>
            <a:endParaRPr lang="en-US" sz="1300" dirty="0"/>
          </a:p>
        </p:txBody>
      </p:sp>
      <p:sp>
        <p:nvSpPr>
          <p:cNvPr id="56" name="Text 54"/>
          <p:cNvSpPr/>
          <p:nvPr/>
        </p:nvSpPr>
        <p:spPr>
          <a:xfrm>
            <a:off x="566928" y="7516368"/>
            <a:ext cx="5852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$500M funding round, $5B SPV, and an institutional escalator disguised as a Gen Z culture play. Pure financial architecture.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411480" y="8211312"/>
            <a:ext cx="6035040" cy="141732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411480" y="8211312"/>
            <a:ext cx="1325880" cy="347472"/>
          </a:xfrm>
          <a:prstGeom prst="rect">
            <a:avLst/>
          </a:prstGeom>
          <a:solidFill>
            <a:srgbClr val="111111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11480" y="8247888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VOGUE JAPAN</a:t>
            </a:r>
            <a:endParaRPr lang="en-US" sz="700" dirty="0"/>
          </a:p>
        </p:txBody>
      </p:sp>
      <p:sp>
        <p:nvSpPr>
          <p:cNvPr id="60" name="Text 58"/>
          <p:cNvSpPr/>
          <p:nvPr/>
        </p:nvSpPr>
        <p:spPr>
          <a:xfrm>
            <a:off x="5440680" y="8247888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spc="15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SLIDE 07</a:t>
            </a:r>
            <a:endParaRPr lang="en-US" sz="700" dirty="0"/>
          </a:p>
        </p:txBody>
      </p:sp>
      <p:sp>
        <p:nvSpPr>
          <p:cNvPr id="61" name="Text 59"/>
          <p:cNvSpPr/>
          <p:nvPr/>
        </p:nvSpPr>
        <p:spPr>
          <a:xfrm>
            <a:off x="566928" y="8668512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The Bad Boys of Fashion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566928" y="9089136"/>
            <a:ext cx="5852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SVCV targets independent fashion founders with a partnership model — dark luxury, founder control, and Gen Z cultural identity.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0" y="9994392"/>
            <a:ext cx="6858000" cy="292608"/>
          </a:xfrm>
          <a:prstGeom prst="rect">
            <a:avLst/>
          </a:prstGeom>
          <a:solidFill>
            <a:srgbClr val="080808"/>
          </a:solidFill>
          <a:ln w="12700">
            <a:solidFill>
              <a:srgbClr val="080808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411480" y="10030968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50" spc="20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NEXTROCK INVESTMENT GROUP  ·  SVCV  ·  PRESS COVERAGE</a:t>
            </a:r>
            <a:endParaRPr lang="en-US" sz="550" dirty="0"/>
          </a:p>
        </p:txBody>
      </p:sp>
      <p:sp>
        <p:nvSpPr>
          <p:cNvPr id="65" name="Text 63"/>
          <p:cNvSpPr/>
          <p:nvPr/>
        </p:nvSpPr>
        <p:spPr>
          <a:xfrm>
            <a:off x="0" y="10030968"/>
            <a:ext cx="6446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02</a:t>
            </a:r>
            <a:endParaRPr lang="en-US" sz="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475488"/>
          </a:xfrm>
          <a:prstGeom prst="rect">
            <a:avLst/>
          </a:prstGeom>
          <a:solidFill>
            <a:srgbClr val="111111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09728"/>
            <a:ext cx="6035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300" kern="0" dirty="0">
                <a:solidFill>
                  <a:srgbClr val="444444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NIKKEI  ·  PRESS COVERAGE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640080"/>
            <a:ext cx="60350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2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"GEN Z'S FIRST</a:t>
            </a:r>
            <a:endParaRPr lang="en-US" sz="5200" dirty="0"/>
          </a:p>
          <a:p>
            <a:pPr algn="l" indent="0" marL="0">
              <a:buNone/>
            </a:pPr>
            <a:r>
              <a:rPr lang="en-US" sz="52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SUPER</a:t>
            </a:r>
            <a:endParaRPr lang="en-US" sz="5200" dirty="0"/>
          </a:p>
          <a:p>
            <a:pPr algn="l" indent="0" marL="0">
              <a:buNone/>
            </a:pPr>
            <a:r>
              <a:rPr lang="en-US" sz="52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CONGLOMERATE"</a:t>
            </a:r>
            <a:endParaRPr lang="en-US" sz="5200" dirty="0"/>
          </a:p>
        </p:txBody>
      </p:sp>
      <p:sp>
        <p:nvSpPr>
          <p:cNvPr id="5" name="Shape 3"/>
          <p:cNvSpPr/>
          <p:nvPr/>
        </p:nvSpPr>
        <p:spPr>
          <a:xfrm>
            <a:off x="411480" y="3703320"/>
            <a:ext cx="6035040" cy="6401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3840480"/>
            <a:ext cx="6035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"Culture — not just capital — will define the next era of global business."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11480" y="4572000"/>
            <a:ext cx="6035040" cy="5486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4709160"/>
            <a:ext cx="6401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4745736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THE THESIS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640080" y="5010912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SVCV is positioning at the intersection of culture and capital — treating cultural relevance as a core asset rather than a byproduct of commerce.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411480" y="5623560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11480" y="5733288"/>
            <a:ext cx="6401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5769864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THE MODEL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640080" y="6035040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multi-layered system: SVCV as cultural holding entity, BCKD Capital as asset creation platform, and NextRock &amp; Co. as investment manager for capital deployment.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11480" y="6647688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1480" y="6757416"/>
            <a:ext cx="6401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6793992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THE TARGET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640080" y="7059168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30–50 growth-stage brand acquisitions over two years. Companies whose value lies in brand identity, digital reach, and cultural relevance — not physical assets.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11480" y="7671816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11480" y="7781544"/>
            <a:ext cx="6401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781812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THE COMPARISON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640080" y="8083296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hybrid of Berkshire Hathaway's capital discipline and Blackstone's scale — applied to industries driven by taste and timing rather than traditional balance sheets.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11480" y="8695944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11480" y="8805672"/>
            <a:ext cx="6401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884224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THE UPSIDE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640080" y="9107424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investors could bank big in one of the biggest conglomerates for the next generations — akin to early Tesla, Microsoft, Coca-Cola, and Apple.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0" y="9994392"/>
            <a:ext cx="6858000" cy="292608"/>
          </a:xfrm>
          <a:prstGeom prst="rect">
            <a:avLst/>
          </a:prstGeom>
          <a:solidFill>
            <a:srgbClr val="080808"/>
          </a:solidFill>
          <a:ln w="12700">
            <a:solidFill>
              <a:srgbClr val="08080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10030968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50" spc="20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NEXTROCK INVESTMENT GROUP  ·  SVCV  ·  PRESS COVERAGE</a:t>
            </a:r>
            <a:endParaRPr lang="en-US" sz="550" dirty="0"/>
          </a:p>
        </p:txBody>
      </p:sp>
      <p:sp>
        <p:nvSpPr>
          <p:cNvPr id="29" name="Text 27"/>
          <p:cNvSpPr/>
          <p:nvPr/>
        </p:nvSpPr>
        <p:spPr>
          <a:xfrm>
            <a:off x="0" y="10030968"/>
            <a:ext cx="6446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03</a:t>
            </a:r>
            <a:endParaRPr lang="en-US" sz="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E5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1371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9951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2179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4173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406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1945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9718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8862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7490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1089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262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331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3035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554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807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77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8580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635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-777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412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-1554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189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-2331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0" y="0"/>
            <a:ext cx="6858000" cy="475488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11480" y="109728"/>
            <a:ext cx="6035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300" kern="0" dirty="0">
                <a:solidFill>
                  <a:srgbClr val="444444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NIKKEI  ·  PRESS COVERAGE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0" y="475488"/>
            <a:ext cx="6858000" cy="32004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11480" y="594360"/>
            <a:ext cx="60350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KANŌSEI WA:</a:t>
            </a:r>
            <a:endParaRPr lang="en-US" sz="4400" dirty="0"/>
          </a:p>
          <a:p>
            <a:pPr algn="l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JAPAN'S</a:t>
            </a:r>
            <a:endParaRPr lang="en-US" sz="4400" dirty="0"/>
          </a:p>
          <a:p>
            <a:pPr algn="l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SECOND</a:t>
            </a:r>
            <a:endParaRPr lang="en-US" sz="4400" dirty="0"/>
          </a:p>
          <a:p>
            <a:pPr algn="l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CHANCE</a:t>
            </a:r>
            <a:endParaRPr lang="en-US" sz="4400" dirty="0"/>
          </a:p>
        </p:txBody>
      </p:sp>
      <p:sp>
        <p:nvSpPr>
          <p:cNvPr id="34" name="Shape 32"/>
          <p:cNvSpPr/>
          <p:nvPr/>
        </p:nvSpPr>
        <p:spPr>
          <a:xfrm>
            <a:off x="411480" y="3520440"/>
            <a:ext cx="6035040" cy="6401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11480" y="3703320"/>
            <a:ext cx="6035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"Kanōsei" — Japanese for possibility. A word that sits somewhere</a:t>
            </a:r>
            <a:endParaRPr lang="en-US" sz="1100" dirty="0"/>
          </a:p>
          <a:p>
            <a:pPr algn="l" indent="0" marL="0">
              <a:buNone/>
            </a:pPr>
            <a:r>
              <a:rPr lang="en-US" sz="1100" i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between optimism and calculation.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11480" y="4526280"/>
            <a:ext cx="6035040" cy="9875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66928" y="4617720"/>
            <a:ext cx="5852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GROUP OF GROUPS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566928" y="4910328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66928" y="5001768"/>
            <a:ext cx="5852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SVCV Global as culture-first HoldCo, alongside IBGX Global (financial services), ORBT Global (technology), and The GoGoPaPa Company (entertainment) — a modular ecosystem with centralized IP control.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411480" y="5641848"/>
            <a:ext cx="6035040" cy="9875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66928" y="5733288"/>
            <a:ext cx="5852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NATIONAL CHAMPION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566928" y="6025896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66928" y="6117336"/>
            <a:ext cx="5852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Japanese institutional capital — pension funds, banks, government-affiliated investors — positions SVCV as a strategic national champion. Patient, low-cost capital unavailable to Western PE.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411480" y="6757416"/>
            <a:ext cx="6035040" cy="9875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66928" y="6848856"/>
            <a:ext cx="5852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ASIA VS. EUROPE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566928" y="7141464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66928" y="7232904"/>
            <a:ext cx="5852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Japan's cultural exports — anime, streetwear, gastronomy — succeeded without a unified corporate structure. SVCV is building what has never existed: a platform that owns and scales the system itself.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411480" y="7872984"/>
            <a:ext cx="6035040" cy="9875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66928" y="7964424"/>
            <a:ext cx="5852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GEN Z GAP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566928" y="8257032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66928" y="8348472"/>
            <a:ext cx="5852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global conglomerate has been built specifically for Gen Z. SVCV is filling that structural gap — controlling brands, distribution, talent, and IP across the full lifecycle of consumer attention.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11480" y="8988552"/>
            <a:ext cx="6035040" cy="9875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66928" y="9079992"/>
            <a:ext cx="5852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10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PROOF POINT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566928" y="9372600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66928" y="9464040"/>
            <a:ext cx="5852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next 24 months are decisive: inaugural fund close, first acquisitions, and the Tokyo investor day — a signal moment for SVCV's transition from narrative to institution.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0" y="9994392"/>
            <a:ext cx="6858000" cy="292608"/>
          </a:xfrm>
          <a:prstGeom prst="rect">
            <a:avLst/>
          </a:prstGeom>
          <a:solidFill>
            <a:srgbClr val="080808"/>
          </a:solidFill>
          <a:ln w="12700">
            <a:solidFill>
              <a:srgbClr val="080808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11480" y="10030968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50" spc="20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NEXTROCK INVESTMENT GROUP  ·  SVCV  ·  PRESS COVERAGE</a:t>
            </a:r>
            <a:endParaRPr lang="en-US" sz="550" dirty="0"/>
          </a:p>
        </p:txBody>
      </p:sp>
      <p:sp>
        <p:nvSpPr>
          <p:cNvPr id="58" name="Text 56"/>
          <p:cNvSpPr/>
          <p:nvPr/>
        </p:nvSpPr>
        <p:spPr>
          <a:xfrm>
            <a:off x="0" y="10030968"/>
            <a:ext cx="6446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04</a:t>
            </a:r>
            <a:endParaRPr lang="en-US" sz="5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475488"/>
          </a:xfrm>
          <a:prstGeom prst="rect">
            <a:avLst/>
          </a:prstGeom>
          <a:solidFill>
            <a:srgbClr val="111111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09728"/>
            <a:ext cx="6035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300" kern="0" dirty="0">
                <a:solidFill>
                  <a:srgbClr val="444444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FINANCIAL TIMES  ·  PRESS COVERAGE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640080"/>
            <a:ext cx="6035040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INSURANCE</a:t>
            </a:r>
            <a:endParaRPr lang="en-US" sz="4400" dirty="0"/>
          </a:p>
          <a:p>
            <a:pPr algn="l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&amp; CULTURAL</a:t>
            </a:r>
            <a:endParaRPr lang="en-US" sz="4400" dirty="0"/>
          </a:p>
          <a:p>
            <a:pPr algn="l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PLATFORM</a:t>
            </a:r>
            <a:endParaRPr lang="en-US" sz="4400" dirty="0"/>
          </a:p>
          <a:p>
            <a:pPr algn="l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LAUNCH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411480" y="3840480"/>
            <a:ext cx="6035040" cy="6401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3977640"/>
            <a:ext cx="6035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"Combining private equity economics with public credit liquidity."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11480" y="4590288"/>
            <a:ext cx="6035040" cy="5486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4736592"/>
            <a:ext cx="6401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4773168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NEXTLIFE PLATFORM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640080" y="5038344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Bermuda-based insurance platform capturing float and long-duration investment capital — modeled on the reinsurance strategies of KKR, Brookfield, and Apollo.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411480" y="5650992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11480" y="5760720"/>
            <a:ext cx="6401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5797296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SVCV HOLDING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640080" y="6062472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 holding group launched as a fully standalone platform — separated from its founding asset management vehicle and financed independently.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11480" y="6675120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1480" y="6784848"/>
            <a:ext cx="6401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6821424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PERMANENT CAPITAL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640080" y="7086600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premiums fund the base; the cultural portfolio is the premium layer. Insurance AUM is not deployed into SVCV acquisitions but into credit assets.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11480" y="7699248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11480" y="7808976"/>
            <a:ext cx="6401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784555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BOND ISSUANCES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640080" y="8110728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in Q3/Q4 2026 reinsurance and catalog acquisitions provides the track record for $5B cross-border bond issuances to institutional buyers in 2028.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11480" y="8723376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11480" y="8833104"/>
            <a:ext cx="6401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886968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PUBLIC LISTINGS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640080" y="9134856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 listing events in Tokyo, Hong Kong, and New York City over the next 5–10 years. Target valuations of up to $50B within the first decade of operations.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0" y="9994392"/>
            <a:ext cx="6858000" cy="292608"/>
          </a:xfrm>
          <a:prstGeom prst="rect">
            <a:avLst/>
          </a:prstGeom>
          <a:solidFill>
            <a:srgbClr val="080808"/>
          </a:solidFill>
          <a:ln w="12700">
            <a:solidFill>
              <a:srgbClr val="08080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10030968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50" spc="20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NEXTROCK INVESTMENT GROUP  ·  SVCV  ·  PRESS COVERAGE</a:t>
            </a:r>
            <a:endParaRPr lang="en-US" sz="550" dirty="0"/>
          </a:p>
        </p:txBody>
      </p:sp>
      <p:sp>
        <p:nvSpPr>
          <p:cNvPr id="29" name="Text 27"/>
          <p:cNvSpPr/>
          <p:nvPr/>
        </p:nvSpPr>
        <p:spPr>
          <a:xfrm>
            <a:off x="0" y="10030968"/>
            <a:ext cx="6446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05</a:t>
            </a:r>
            <a:endParaRPr lang="en-US" sz="5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E5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1371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9951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2179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4173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406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1945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9718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8862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7490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1089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262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331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3035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554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807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77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8580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635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-777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412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-1554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189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-2331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0" y="0"/>
            <a:ext cx="6858000" cy="475488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11480" y="109728"/>
            <a:ext cx="6035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300" kern="0" dirty="0">
                <a:solidFill>
                  <a:srgbClr val="444444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BLOOMBERG  ·  PRESS COVERAGE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0" y="475488"/>
            <a:ext cx="6858000" cy="256032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11480" y="566928"/>
            <a:ext cx="6035040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"THE ABSOLUTE</a:t>
            </a:r>
            <a:endParaRPr lang="en-US" sz="3600" dirty="0"/>
          </a:p>
          <a:p>
            <a:pPr algn="l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ART OF</a:t>
            </a:r>
            <a:endParaRPr lang="en-US" sz="3600" dirty="0"/>
          </a:p>
          <a:p>
            <a:pPr algn="l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FINANCIAL</a:t>
            </a:r>
            <a:endParaRPr lang="en-US" sz="3600" dirty="0"/>
          </a:p>
          <a:p>
            <a:pPr algn="l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ENGINEERING"</a:t>
            </a:r>
            <a:endParaRPr lang="en-US" sz="3600" dirty="0"/>
          </a:p>
        </p:txBody>
      </p:sp>
      <p:sp>
        <p:nvSpPr>
          <p:cNvPr id="34" name="Shape 32"/>
          <p:cNvSpPr/>
          <p:nvPr/>
        </p:nvSpPr>
        <p:spPr>
          <a:xfrm>
            <a:off x="411480" y="3182112"/>
            <a:ext cx="6035040" cy="6401"/>
          </a:xfrm>
          <a:prstGeom prst="rect">
            <a:avLst/>
          </a:prstGeom>
          <a:solidFill>
            <a:srgbClr val="999999"/>
          </a:solidFill>
          <a:ln w="12700">
            <a:solidFill>
              <a:srgbClr val="99999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11480" y="3310128"/>
            <a:ext cx="6035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000000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FUNDING ARCHITECTURE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11480" y="3675888"/>
            <a:ext cx="1993392" cy="22860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11480" y="3749040"/>
            <a:ext cx="19933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$500M</a:t>
            </a:r>
            <a:endParaRPr lang="en-US" sz="2800" dirty="0"/>
          </a:p>
        </p:txBody>
      </p:sp>
      <p:sp>
        <p:nvSpPr>
          <p:cNvPr id="38" name="Shape 36"/>
          <p:cNvSpPr/>
          <p:nvPr/>
        </p:nvSpPr>
        <p:spPr>
          <a:xfrm>
            <a:off x="594360" y="4480560"/>
            <a:ext cx="1627632" cy="548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11480" y="45720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spc="10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TOTAL ROUND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521208" y="4892040"/>
            <a:ext cx="177393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18-month target across Treasury, Insurance Sidecar, and IP Catalog SPVs.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2560320" y="3675888"/>
            <a:ext cx="1993392" cy="22860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560320" y="3749040"/>
            <a:ext cx="19933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$5B</a:t>
            </a:r>
            <a:endParaRPr lang="en-US" sz="2800" dirty="0"/>
          </a:p>
        </p:txBody>
      </p:sp>
      <p:sp>
        <p:nvSpPr>
          <p:cNvPr id="43" name="Shape 41"/>
          <p:cNvSpPr/>
          <p:nvPr/>
        </p:nvSpPr>
        <p:spPr>
          <a:xfrm>
            <a:off x="2743200" y="4480560"/>
            <a:ext cx="1627632" cy="548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560320" y="45720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spc="10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FLAG. SPV</a:t>
            </a:r>
            <a:endParaRPr lang="en-US" sz="750" dirty="0"/>
          </a:p>
        </p:txBody>
      </p:sp>
      <p:sp>
        <p:nvSpPr>
          <p:cNvPr id="45" name="Text 43"/>
          <p:cNvSpPr/>
          <p:nvPr/>
        </p:nvSpPr>
        <p:spPr>
          <a:xfrm>
            <a:off x="2670048" y="4892040"/>
            <a:ext cx="177393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and consumer business acquisitions by end of 2027–2028.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4709160" y="3675888"/>
            <a:ext cx="1993392" cy="22860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709160" y="3749040"/>
            <a:ext cx="19933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$50B+</a:t>
            </a:r>
            <a:endParaRPr lang="en-US" sz="2800" dirty="0"/>
          </a:p>
        </p:txBody>
      </p:sp>
      <p:sp>
        <p:nvSpPr>
          <p:cNvPr id="48" name="Shape 46"/>
          <p:cNvSpPr/>
          <p:nvPr/>
        </p:nvSpPr>
        <p:spPr>
          <a:xfrm>
            <a:off x="4892040" y="4480560"/>
            <a:ext cx="1627632" cy="5486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709160" y="457200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spc="10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TARGET VALUE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4818888" y="4892040"/>
            <a:ext cx="177393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valuation within the first decade. Dual public listing events in Tokyo, HK, and NYC.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411480" y="6108192"/>
            <a:ext cx="6035040" cy="6401"/>
          </a:xfrm>
          <a:prstGeom prst="rect">
            <a:avLst/>
          </a:prstGeom>
          <a:solidFill>
            <a:srgbClr val="BBBBBB"/>
          </a:solidFill>
          <a:ln w="12700">
            <a:solidFill>
              <a:srgbClr val="BBBBB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11480" y="6236208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200" kern="0" dirty="0">
                <a:solidFill>
                  <a:srgbClr val="000000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SHORTLISTED TARGETS  ·  FROM 800+ PIPELINE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411480" y="6583680"/>
            <a:ext cx="2880360" cy="5303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48640" y="669340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OTB GROUP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3657600" y="6583680"/>
            <a:ext cx="2880360" cy="5303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794760" y="669340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ALEXANDER WANG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411480" y="7242048"/>
            <a:ext cx="2880360" cy="5303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548640" y="735177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GENTLE MONSTER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3657600" y="7242048"/>
            <a:ext cx="2880360" cy="5303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794760" y="735177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YOHJI YAMAMOTO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411480" y="7900416"/>
            <a:ext cx="2880360" cy="5303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48640" y="8010144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ANN DEMEULEMEESTER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3657600" y="7900416"/>
            <a:ext cx="2880360" cy="5303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3794760" y="8010144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88RISING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411480" y="8558784"/>
            <a:ext cx="2880360" cy="5303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548640" y="866851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DAZED MEDIA</a:t>
            </a:r>
            <a:endParaRPr lang="en-US" sz="900" dirty="0"/>
          </a:p>
        </p:txBody>
      </p:sp>
      <p:sp>
        <p:nvSpPr>
          <p:cNvPr id="67" name="Shape 65"/>
          <p:cNvSpPr/>
          <p:nvPr/>
        </p:nvSpPr>
        <p:spPr>
          <a:xfrm>
            <a:off x="3657600" y="8558784"/>
            <a:ext cx="2880360" cy="5303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3794760" y="866851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BALMAIN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411480" y="9217152"/>
            <a:ext cx="2880360" cy="5303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548640" y="932688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ROLLING LOUD</a:t>
            </a:r>
            <a:endParaRPr lang="en-US" sz="900" dirty="0"/>
          </a:p>
        </p:txBody>
      </p:sp>
      <p:sp>
        <p:nvSpPr>
          <p:cNvPr id="71" name="Shape 69"/>
          <p:cNvSpPr/>
          <p:nvPr/>
        </p:nvSpPr>
        <p:spPr>
          <a:xfrm>
            <a:off x="3657600" y="9217152"/>
            <a:ext cx="2880360" cy="53035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3794760" y="932688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A24</a:t>
            </a:r>
            <a:endParaRPr lang="en-US" sz="900" dirty="0"/>
          </a:p>
        </p:txBody>
      </p:sp>
      <p:sp>
        <p:nvSpPr>
          <p:cNvPr id="73" name="Shape 71"/>
          <p:cNvSpPr/>
          <p:nvPr/>
        </p:nvSpPr>
        <p:spPr>
          <a:xfrm>
            <a:off x="0" y="9994392"/>
            <a:ext cx="6858000" cy="292608"/>
          </a:xfrm>
          <a:prstGeom prst="rect">
            <a:avLst/>
          </a:prstGeom>
          <a:solidFill>
            <a:srgbClr val="080808"/>
          </a:solidFill>
          <a:ln w="12700">
            <a:solidFill>
              <a:srgbClr val="080808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411480" y="10030968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50" spc="20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NEXTROCK INVESTMENT GROUP  ·  SVCV  ·  PRESS COVERAGE</a:t>
            </a:r>
            <a:endParaRPr lang="en-US" sz="550" dirty="0"/>
          </a:p>
        </p:txBody>
      </p:sp>
      <p:sp>
        <p:nvSpPr>
          <p:cNvPr id="75" name="Text 73"/>
          <p:cNvSpPr/>
          <p:nvPr/>
        </p:nvSpPr>
        <p:spPr>
          <a:xfrm>
            <a:off x="0" y="10030968"/>
            <a:ext cx="6446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06</a:t>
            </a:r>
            <a:endParaRPr lang="en-US" sz="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475488"/>
          </a:xfrm>
          <a:prstGeom prst="rect">
            <a:avLst/>
          </a:prstGeom>
          <a:solidFill>
            <a:srgbClr val="111111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09728"/>
            <a:ext cx="6035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300" kern="0" dirty="0">
                <a:solidFill>
                  <a:srgbClr val="444444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VOGUE JAPAN  ·  PRESS COVERAGE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640080"/>
            <a:ext cx="603504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"BAD BOYS</a:t>
            </a:r>
            <a:endParaRPr lang="en-US" sz="4600" dirty="0"/>
          </a:p>
          <a:p>
            <a:pPr algn="l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OF FASHION</a:t>
            </a:r>
            <a:endParaRPr lang="en-US" sz="4600" dirty="0"/>
          </a:p>
          <a:p>
            <a:pPr algn="l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&amp; COOL KIDS</a:t>
            </a:r>
            <a:endParaRPr lang="en-US" sz="4600" dirty="0"/>
          </a:p>
          <a:p>
            <a:pPr algn="l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OF POP"</a:t>
            </a:r>
            <a:endParaRPr lang="en-US" sz="4600" dirty="0"/>
          </a:p>
        </p:txBody>
      </p:sp>
      <p:sp>
        <p:nvSpPr>
          <p:cNvPr id="5" name="Shape 3"/>
          <p:cNvSpPr/>
          <p:nvPr/>
        </p:nvSpPr>
        <p:spPr>
          <a:xfrm>
            <a:off x="411480" y="3794760"/>
            <a:ext cx="6035040" cy="6401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3931920"/>
            <a:ext cx="6035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"Old Money meets Internet Brat."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11480" y="4498848"/>
            <a:ext cx="6035040" cy="5486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4645152"/>
            <a:ext cx="6401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46817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FOUNDER PARTNERSHIP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640080" y="4965192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SVCV does not acquire brands into a conglomerate. It assembles a founder-led cultural partnership — each maison, studio, label, and platform keeps its identity while participating in the upside of a global ecosystem.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411480" y="5650992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11480" y="5760720"/>
            <a:ext cx="6401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5797296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THE DEAL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640080" y="6080760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Founders receive: cash, SVCV equity, IPO upside, cross-platform distribution, and access to media, talent, beauty, music, retail, and capital. Control stays with the creator.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11480" y="6766560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1480" y="6876288"/>
            <a:ext cx="6401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6912864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DARK LUXURY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640080" y="7196328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aesthetic direction: 'dark luxury' and 'maximalist rock' with a youth-driven edge. References: Balmain, Saint Laurent, Alexander Wang, Balenciaga. An internet-native visual identity — not stagnation.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11480" y="7882128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11480" y="7991856"/>
            <a:ext cx="6401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8028432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SVC FASHION HOUSE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640080" y="8311896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SVCV is also launching its own house, SVC — currently in negotiation with some of the industry's biggest creative directors. A creative benchmark and cultural anchor for the group.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11480" y="8997696"/>
            <a:ext cx="6035040" cy="365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11480" y="9107424"/>
            <a:ext cx="6401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914400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spc="15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THE PITCH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640080" y="9427464"/>
            <a:ext cx="5852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Founders and investors become partners in one of the biggest ventures of this generation — holding the cultural keys of tomorrow, the way Condé Nast and Universal Music hold them today.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0" y="9994392"/>
            <a:ext cx="6858000" cy="292608"/>
          </a:xfrm>
          <a:prstGeom prst="rect">
            <a:avLst/>
          </a:prstGeom>
          <a:solidFill>
            <a:srgbClr val="080808"/>
          </a:solidFill>
          <a:ln w="12700">
            <a:solidFill>
              <a:srgbClr val="08080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10030968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50" spc="20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NEXTROCK INVESTMENT GROUP  ·  SVCV  ·  PRESS COVERAGE</a:t>
            </a:r>
            <a:endParaRPr lang="en-US" sz="550" dirty="0"/>
          </a:p>
        </p:txBody>
      </p:sp>
      <p:sp>
        <p:nvSpPr>
          <p:cNvPr id="29" name="Text 27"/>
          <p:cNvSpPr/>
          <p:nvPr/>
        </p:nvSpPr>
        <p:spPr>
          <a:xfrm>
            <a:off x="0" y="10030968"/>
            <a:ext cx="6446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07</a:t>
            </a:r>
            <a:endParaRPr lang="en-US" sz="5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E5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1371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9951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2179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4173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406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1945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9718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8862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7490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1089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262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331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3035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554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8076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77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85800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635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-77724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412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-155448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189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-2331720" y="0"/>
            <a:ext cx="4572000" cy="1028700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0" y="0"/>
            <a:ext cx="6858000" cy="169164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11480" y="164592"/>
            <a:ext cx="60350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KEY</a:t>
            </a:r>
            <a:endParaRPr lang="en-US" sz="3400" dirty="0"/>
          </a:p>
          <a:p>
            <a:pPr algn="l" indent="0" marL="0">
              <a:buNone/>
            </a:pPr>
            <a:r>
              <a:rPr lang="en-US" sz="340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THEMES</a:t>
            </a:r>
            <a:endParaRPr lang="en-US" sz="3400" dirty="0"/>
          </a:p>
        </p:txBody>
      </p:sp>
      <p:sp>
        <p:nvSpPr>
          <p:cNvPr id="32" name="Text 30"/>
          <p:cNvSpPr/>
          <p:nvPr/>
        </p:nvSpPr>
        <p:spPr>
          <a:xfrm>
            <a:off x="411480" y="1353312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50" spc="200" kern="0" dirty="0">
                <a:solidFill>
                  <a:srgbClr val="AAAAA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CONSENSUS NARRATIVE ACROSS ALL FOUR PUBLICATIONS</a:t>
            </a:r>
            <a:endParaRPr lang="en-US" sz="650" dirty="0"/>
          </a:p>
        </p:txBody>
      </p:sp>
      <p:sp>
        <p:nvSpPr>
          <p:cNvPr id="33" name="Shape 31"/>
          <p:cNvSpPr/>
          <p:nvPr/>
        </p:nvSpPr>
        <p:spPr>
          <a:xfrm>
            <a:off x="411480" y="1901952"/>
            <a:ext cx="2880360" cy="25146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8640" y="2011680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252525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548640" y="249631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5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CULTURE AS ASSET CLASS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548640" y="2980944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48640" y="3090672"/>
            <a:ext cx="26517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four publications note that SVCV is treating cultural relevance — brands, IP, media rights, talent — with the same institutional rigor applied to fixed-income instruments. Streaming royalties behave like annuities. Brand equity behaves like real estate.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3657600" y="1901952"/>
            <a:ext cx="2880360" cy="25146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794760" y="2011680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252525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II</a:t>
            </a:r>
            <a:endParaRPr lang="en-US" sz="2200" dirty="0"/>
          </a:p>
        </p:txBody>
      </p:sp>
      <p:sp>
        <p:nvSpPr>
          <p:cNvPr id="40" name="Text 38"/>
          <p:cNvSpPr/>
          <p:nvPr/>
        </p:nvSpPr>
        <p:spPr>
          <a:xfrm>
            <a:off x="3794760" y="249631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5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FINANCIAL ARCHITECTURE BEHIND THE NARRATIVE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3794760" y="2980944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794760" y="3090672"/>
            <a:ext cx="26517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Bloomberg calls it "institutional math." FT highlights the insurance float strategy. The consensus: this is not a speculative pop-culture play. It is a cold-hearted financial machine using Gen Z aesthetics as the distribution layer.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4599432"/>
            <a:ext cx="2880360" cy="25146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48640" y="4709160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252525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III</a:t>
            </a:r>
            <a:endParaRPr lang="en-US" sz="2200" dirty="0"/>
          </a:p>
        </p:txBody>
      </p:sp>
      <p:sp>
        <p:nvSpPr>
          <p:cNvPr id="45" name="Text 43"/>
          <p:cNvSpPr/>
          <p:nvPr/>
        </p:nvSpPr>
        <p:spPr>
          <a:xfrm>
            <a:off x="548640" y="519379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5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JAPAN AS STRATEGIC LAUNCHPAD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548640" y="5678424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48640" y="5788152"/>
            <a:ext cx="26517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Nikkei pieces position SVCV as a potential national champion — a vehicle to restore Japan's global cultural standing and unlock patient institutional capital that no Western PE firm can access.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3657600" y="4599432"/>
            <a:ext cx="2880360" cy="25146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794760" y="4709160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252525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IV</a:t>
            </a:r>
            <a:endParaRPr lang="en-US" sz="2200" dirty="0"/>
          </a:p>
        </p:txBody>
      </p:sp>
      <p:sp>
        <p:nvSpPr>
          <p:cNvPr id="50" name="Text 48"/>
          <p:cNvSpPr/>
          <p:nvPr/>
        </p:nvSpPr>
        <p:spPr>
          <a:xfrm>
            <a:off x="3794760" y="519379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5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FOUNDER TRUST AS THE REAL MOAT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3794760" y="5678424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794760" y="5788152"/>
            <a:ext cx="26517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Vogue Japan identifies the core differentiator: the founder partnership model. SVCV's edge is not capital — it is the ability to acquire brands that other buyers cannot, because founders retain identity, control, and upside.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411480" y="7296912"/>
            <a:ext cx="2880360" cy="25146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48640" y="7406640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252525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V</a:t>
            </a:r>
            <a:endParaRPr lang="en-US" sz="2200" dirty="0"/>
          </a:p>
        </p:txBody>
      </p:sp>
      <p:sp>
        <p:nvSpPr>
          <p:cNvPr id="55" name="Text 53"/>
          <p:cNvSpPr/>
          <p:nvPr/>
        </p:nvSpPr>
        <p:spPr>
          <a:xfrm>
            <a:off x="548640" y="789127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5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EXECUTION AS THE OPEN QUESTION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548640" y="8375904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48640" y="8485632"/>
            <a:ext cx="26517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publication acknowledges the ambition while flagging the complexity. Concurrent acquisitions, cross-jurisdictional regulatory coordination, and a compressed timeline all concentrate risk. Narrative alone will not be sufficient.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3657600" y="7296912"/>
            <a:ext cx="2880360" cy="25146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3794760" y="7406640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252525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VI</a:t>
            </a:r>
            <a:endParaRPr lang="en-US" sz="2200" dirty="0"/>
          </a:p>
        </p:txBody>
      </p:sp>
      <p:sp>
        <p:nvSpPr>
          <p:cNvPr id="60" name="Text 58"/>
          <p:cNvSpPr/>
          <p:nvPr/>
        </p:nvSpPr>
        <p:spPr>
          <a:xfrm>
            <a:off x="3794760" y="789127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spc="50" kern="0" dirty="0">
                <a:solidFill>
                  <a:srgbClr val="FFFFF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$50B+ IDEA — IF EXECUTED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3794760" y="8375904"/>
            <a:ext cx="411480" cy="457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794760" y="8485632"/>
            <a:ext cx="26517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ceiling on this platform, if the thesis holds, is compared across publications to early Tesla, Microsoft, Apple — and to a permanent capital cultural Berkshire Hathaway. The upside is generational. The proof is in the execution.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0" y="9994392"/>
            <a:ext cx="6858000" cy="292608"/>
          </a:xfrm>
          <a:prstGeom prst="rect">
            <a:avLst/>
          </a:prstGeom>
          <a:solidFill>
            <a:srgbClr val="080808"/>
          </a:solidFill>
          <a:ln w="12700">
            <a:solidFill>
              <a:srgbClr val="080808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411480" y="10030968"/>
            <a:ext cx="6035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50" spc="200" kern="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NEXTROCK INVESTMENT GROUP  ·  SVCV  ·  PRESS COVERAGE</a:t>
            </a:r>
            <a:endParaRPr lang="en-US" sz="550" dirty="0"/>
          </a:p>
        </p:txBody>
      </p:sp>
      <p:sp>
        <p:nvSpPr>
          <p:cNvPr id="65" name="Text 63"/>
          <p:cNvSpPr/>
          <p:nvPr/>
        </p:nvSpPr>
        <p:spPr>
          <a:xfrm>
            <a:off x="0" y="10030968"/>
            <a:ext cx="6446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333333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08</a:t>
            </a:r>
            <a:endParaRPr lang="en-US" sz="5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" y="2286000"/>
            <a:ext cx="667512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0" dirty="0">
                <a:solidFill>
                  <a:srgbClr val="FFFFFF"/>
                </a:solidFill>
                <a:latin typeface="Saira Stencil One" pitchFamily="34" charset="0"/>
                <a:ea typeface="Saira Stencil One" pitchFamily="34" charset="-122"/>
                <a:cs typeface="Saira Stencil One" pitchFamily="34" charset="-120"/>
              </a:rPr>
              <a:t>SVCV</a:t>
            </a:r>
            <a:endParaRPr lang="en-US" sz="16000" dirty="0"/>
          </a:p>
        </p:txBody>
      </p:sp>
      <p:sp>
        <p:nvSpPr>
          <p:cNvPr id="3" name="Text 1"/>
          <p:cNvSpPr/>
          <p:nvPr/>
        </p:nvSpPr>
        <p:spPr>
          <a:xfrm>
            <a:off x="411480" y="5989320"/>
            <a:ext cx="6035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2E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 cultural Berkshire Hathaway — permanent capital, decentralized operations, and a taste-driven allocation machine. That is a $50B+ idea." — Nikkei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6739128"/>
            <a:ext cx="6035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2E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"This is one of the more interesting Japan-led experiments right now." — Bloomberg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411480" y="7488936"/>
            <a:ext cx="6035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2E2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Absolute Art of Financial Engineering." — Bloomberg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411480" y="8302752"/>
            <a:ext cx="6035040" cy="7315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8412480"/>
            <a:ext cx="6035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spc="150" kern="0" dirty="0">
                <a:solidFill>
                  <a:srgbClr val="2A2A2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NEXTROCK INVESTMENT GROUP, INC.  ·  SVCV GLOBAL</a:t>
            </a:r>
            <a:endParaRPr lang="en-US" sz="700" dirty="0"/>
          </a:p>
          <a:p>
            <a:pPr algn="l" indent="0" marL="0">
              <a:buNone/>
            </a:pPr>
            <a:r>
              <a:rPr lang="en-US" sz="700" spc="150" kern="0" dirty="0">
                <a:solidFill>
                  <a:srgbClr val="2A2A2A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DELAWARE  ·  TOKYO  ·  NEW YORK  ·  ALL RIGHTS RESERVED  ·  2025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2026-06-04T04:54:43Z</dcterms:created>
  <dcterms:modified xsi:type="dcterms:W3CDTF">2026-06-04T04:54:44Z</dcterms:modified>
</cp:coreProperties>
</file>